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Plus Jakarta Sans"/>
      <p:regular r:id="rId14"/>
      <p:bold r:id="rId15"/>
      <p:italic r:id="rId16"/>
      <p:boldItalic r:id="rId17"/>
    </p:embeddedFont>
    <p:embeddedFont>
      <p:font typeface="Inter"/>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BD72422-A61F-450E-8BD7-2F93134A642A}">
  <a:tblStyle styleId="{ABD72422-A61F-450E-8BD7-2F93134A642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11" Type="http://schemas.openxmlformats.org/officeDocument/2006/relationships/slide" Target="slides/slide4.xml"/><Relationship Id="rId10" Type="http://schemas.openxmlformats.org/officeDocument/2006/relationships/slide" Target="slides/slide3.xml"/><Relationship Id="rId21" Type="http://schemas.openxmlformats.org/officeDocument/2006/relationships/font" Target="fonts/Inter-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19" Type="http://schemas.openxmlformats.org/officeDocument/2006/relationships/font" Target="fonts/Inter-bold.fntdata"/><Relationship Id="rId6" Type="http://schemas.openxmlformats.org/officeDocument/2006/relationships/slideMaster" Target="slideMasters/slideMaster2.xml"/><Relationship Id="rId18" Type="http://schemas.openxmlformats.org/officeDocument/2006/relationships/font" Target="fonts/Inter-regular.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29135bd5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29135bd5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429135bd55_0_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429135bd55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429135bd55_0_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3429135bd55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429135bd55_0_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3429135bd55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Contextualization &amp; Causation</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Boxer Rebellion</a:t>
            </a:r>
            <a:endParaRPr sz="1900">
              <a:solidFill>
                <a:schemeClr val="dk1"/>
              </a:solidFill>
              <a:latin typeface="Plus Jakarta Sans"/>
              <a:ea typeface="Plus Jakarta Sans"/>
              <a:cs typeface="Plus Jakarta Sans"/>
              <a:sym typeface="Plus Jakarta Sans"/>
            </a:endParaRPr>
          </a:p>
        </p:txBody>
      </p:sp>
      <p:sp>
        <p:nvSpPr>
          <p:cNvPr id="100" name="Google Shape;100;p25"/>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02" name="Google Shape;102;p25"/>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04" name="Google Shape;104;p25"/>
          <p:cNvSpPr txBox="1"/>
          <p:nvPr/>
        </p:nvSpPr>
        <p:spPr>
          <a:xfrm>
            <a:off x="344700" y="1275900"/>
            <a:ext cx="4573500" cy="3054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By the end of the 19th century, Western nations and Japan had forced China’s ruling Qing dynasty to accept wide foreign control over the country’s economic affairs. Throughout the Opium Wars of 1839-42 and 1856-60, popular rebellions and the Sino-Japanese War, China had fought to resist the foreigners, but it lacked a modernized military and suffered millions of casualties.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00000"/>
              </a:lnSpc>
              <a:spcBef>
                <a:spcPts val="0"/>
              </a:spcBef>
              <a:spcAft>
                <a:spcPts val="1000"/>
              </a:spcAft>
              <a:buNone/>
            </a:pPr>
            <a:r>
              <a:rPr lang="en" sz="1200">
                <a:solidFill>
                  <a:schemeClr val="dk1"/>
                </a:solidFill>
                <a:latin typeface="Inter"/>
                <a:ea typeface="Inter"/>
                <a:cs typeface="Inter"/>
                <a:sym typeface="Inter"/>
              </a:rPr>
              <a:t>By the late 1890s, a Chinese secret group, the Society of Righteous and Harmonious Fists (“I-ho-ch’uan” or “Yihequan”), had begun carrying out regular attacks on foreigners and Chinese Christians. The rebels performed rituals and martial arts that they believed would give them the ability to withstand bullets and other forms of attack. Westerners referred to these rituals as shadow boxing, leading to the Boxers nickname.</a:t>
            </a:r>
            <a:endParaRPr sz="1200">
              <a:solidFill>
                <a:schemeClr val="dk1"/>
              </a:solidFill>
              <a:latin typeface="Inter"/>
              <a:ea typeface="Inter"/>
              <a:cs typeface="Inter"/>
              <a:sym typeface="Inter"/>
            </a:endParaRPr>
          </a:p>
        </p:txBody>
      </p:sp>
      <p:pic>
        <p:nvPicPr>
          <p:cNvPr id="105" name="Google Shape;105;p25"/>
          <p:cNvPicPr preferRelativeResize="0"/>
          <p:nvPr/>
        </p:nvPicPr>
        <p:blipFill>
          <a:blip r:embed="rId5">
            <a:alphaModFix/>
          </a:blip>
          <a:stretch>
            <a:fillRect/>
          </a:stretch>
        </p:blipFill>
        <p:spPr>
          <a:xfrm>
            <a:off x="5274050" y="790125"/>
            <a:ext cx="1889125" cy="2702375"/>
          </a:xfrm>
          <a:prstGeom prst="rect">
            <a:avLst/>
          </a:prstGeom>
          <a:noFill/>
          <a:ln>
            <a:noFill/>
          </a:ln>
        </p:spPr>
      </p:pic>
      <p:sp>
        <p:nvSpPr>
          <p:cNvPr id="106" name="Google Shape;106;p25"/>
          <p:cNvSpPr txBox="1"/>
          <p:nvPr/>
        </p:nvSpPr>
        <p:spPr>
          <a:xfrm>
            <a:off x="4814775" y="3537400"/>
            <a:ext cx="2696700" cy="717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Unknown photographer, “A Chinese Boxer,” 1900. National Archives and Records Administration.</a:t>
            </a:r>
            <a:endParaRPr sz="1200">
              <a:solidFill>
                <a:schemeClr val="dk1"/>
              </a:solidFill>
              <a:latin typeface="Halant"/>
              <a:ea typeface="Halant"/>
              <a:cs typeface="Halant"/>
              <a:sym typeface="Halant"/>
            </a:endParaRPr>
          </a:p>
        </p:txBody>
      </p:sp>
      <p:sp>
        <p:nvSpPr>
          <p:cNvPr id="107" name="Google Shape;107;p25"/>
          <p:cNvSpPr txBox="1"/>
          <p:nvPr/>
        </p:nvSpPr>
        <p:spPr>
          <a:xfrm>
            <a:off x="344700" y="4231475"/>
            <a:ext cx="7077300" cy="288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Although the Boxers came from various parts of society, many were peasants, particularly from Shandong province, which had been struck by natural disasters such as famine and flooding. In the 1890s, China had given territorial and commercial concessions in this area to several European nations, and the Boxers blamed their poor standard of living on foreigners who were colonizing their country.</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In 1900, the Boxer movement spread to the Beijing area, where the Boxers killed Chinese Christians and Christian missionaries and destroyed churches, railroad stations and other property. On June 20, 1900, the Boxers began a siege of Beijing’s Legation District (where the official quarters of foreign diplomats were located). The following day, Empress Dowager Tzu’u Hzi declared a war on all foreign nations with diplomatic ties in China. </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As the Western powers and Japan organized a multinational force to crush the rebellion, the siege stretched into weeks, and the diplomats, their families and guards suffered through hunger and degrading conditions as they fought to keep the Boxers at bay. </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By some estimates, several hundred foreigners and several thousand Chinese Christians were killed during this time. On August 14, after fighting its way through northern China, an international force of approximately 20,000 troops from eight nations… arrived to take Beijing and rescue the foreigners and Chinese Christians. </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The Boxer Rebellion formally ended with the signing of the Boxer Protocol on September 7, 1901. By terms of the agreement, forts protecting Beijing were to be destroyed, Boxer and Chinese government officials involved in the uprising were to be punished, foreign legations were permitted to station troops in Beijing for their defense, China was prohibited from importing arms for two years and it agreed to pay more than $330 million in reparations to the foreign nations involved. </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The Qing dynasty, established in 1644, was weakened by the Boxer Rebellion. Following an uprising in 1911, the dynasty came to an end and China became a republic in 1912.</a:t>
            </a:r>
            <a:endParaRPr sz="1200">
              <a:solidFill>
                <a:schemeClr val="dk2"/>
              </a:solidFill>
              <a:latin typeface="Inter"/>
              <a:ea typeface="Inter"/>
              <a:cs typeface="Inter"/>
              <a:sym typeface="Inter"/>
            </a:endParaRPr>
          </a:p>
        </p:txBody>
      </p:sp>
      <p:sp>
        <p:nvSpPr>
          <p:cNvPr id="108" name="Google Shape;108;p25"/>
          <p:cNvSpPr txBox="1"/>
          <p:nvPr/>
        </p:nvSpPr>
        <p:spPr>
          <a:xfrm>
            <a:off x="344700" y="788025"/>
            <a:ext cx="4708500" cy="5193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History.com Editors, "Boxer Rebellion," </a:t>
            </a:r>
            <a:r>
              <a:rPr i="1" lang="en" sz="1200">
                <a:solidFill>
                  <a:schemeClr val="dk1"/>
                </a:solidFill>
                <a:latin typeface="Halant"/>
                <a:ea typeface="Halant"/>
                <a:cs typeface="Halant"/>
                <a:sym typeface="Halant"/>
              </a:rPr>
              <a:t>HISTORY.com</a:t>
            </a:r>
            <a:r>
              <a:rPr lang="en" sz="1200">
                <a:solidFill>
                  <a:schemeClr val="dk1"/>
                </a:solidFill>
                <a:latin typeface="Halant"/>
                <a:ea typeface="Halant"/>
                <a:cs typeface="Halant"/>
                <a:sym typeface="Halant"/>
              </a:rPr>
              <a:t>, November 9, 2009.</a:t>
            </a:r>
            <a:endParaRPr sz="1200">
              <a:solidFill>
                <a:schemeClr val="dk1"/>
              </a:solidFill>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Contextualization &amp; Causation</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Boxer Rebellion</a:t>
            </a:r>
            <a:endParaRPr sz="1900">
              <a:solidFill>
                <a:schemeClr val="dk1"/>
              </a:solidFill>
              <a:latin typeface="Plus Jakarta Sans"/>
              <a:ea typeface="Plus Jakarta Sans"/>
              <a:cs typeface="Plus Jakarta Sans"/>
              <a:sym typeface="Plus Jakarta Sans"/>
            </a:endParaRPr>
          </a:p>
        </p:txBody>
      </p:sp>
      <p:sp>
        <p:nvSpPr>
          <p:cNvPr id="114" name="Google Shape;114;p26"/>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16" name="Google Shape;116;p26"/>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7" name="Google Shape;117;p26"/>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18" name="Google Shape;118;p26"/>
          <p:cNvSpPr txBox="1"/>
          <p:nvPr/>
        </p:nvSpPr>
        <p:spPr>
          <a:xfrm>
            <a:off x="457200" y="1155250"/>
            <a:ext cx="6858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completing the reading, answer the following questions.</a:t>
            </a:r>
            <a:endParaRPr sz="1200">
              <a:solidFill>
                <a:schemeClr val="dk1"/>
              </a:solidFill>
              <a:latin typeface="Halant"/>
              <a:ea typeface="Halant"/>
              <a:cs typeface="Halant"/>
              <a:sym typeface="Halant"/>
            </a:endParaRPr>
          </a:p>
        </p:txBody>
      </p:sp>
      <p:graphicFrame>
        <p:nvGraphicFramePr>
          <p:cNvPr id="119" name="Google Shape;119;p26"/>
          <p:cNvGraphicFramePr/>
          <p:nvPr/>
        </p:nvGraphicFramePr>
        <p:xfrm>
          <a:off x="478100" y="1663650"/>
          <a:ext cx="3000000" cy="3000000"/>
        </p:xfrm>
        <a:graphic>
          <a:graphicData uri="http://schemas.openxmlformats.org/drawingml/2006/table">
            <a:tbl>
              <a:tblPr>
                <a:noFill/>
                <a:tableStyleId>{ABD72422-A61F-450E-8BD7-2F93134A642A}</a:tableStyleId>
              </a:tblPr>
              <a:tblGrid>
                <a:gridCol w="3313050"/>
                <a:gridCol w="3313050"/>
              </a:tblGrid>
              <a:tr h="422450">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1. Choose a type of context and explain how it set the stage for the Boxer Rebellion. </a:t>
                      </a:r>
                      <a:r>
                        <a:rPr lang="en" sz="1000">
                          <a:solidFill>
                            <a:schemeClr val="dk1"/>
                          </a:solidFill>
                          <a:latin typeface="Inter"/>
                          <a:ea typeface="Inter"/>
                          <a:cs typeface="Inter"/>
                          <a:sym typeface="Inter"/>
                        </a:rPr>
                        <a:t>(Social, Political, Ideological, Geographic, Economic, Cultural)</a:t>
                      </a:r>
                      <a:endParaRPr sz="1000">
                        <a:latin typeface="Inter"/>
                        <a:ea typeface="Inter"/>
                        <a:cs typeface="Inter"/>
                        <a:sym typeface="Inter"/>
                      </a:endParaRPr>
                    </a:p>
                  </a:txBody>
                  <a:tcPr marT="91425" marB="91425" marR="91425" marL="91425" anchor="ctr">
                    <a:solidFill>
                      <a:srgbClr val="D9D9D9"/>
                    </a:solidFill>
                  </a:tcPr>
                </a:tc>
                <a:tc>
                  <a:txBody>
                    <a:bodyPr/>
                    <a:lstStyle/>
                    <a:p>
                      <a:pPr indent="0" lvl="0" marL="0" rtl="0" algn="ctr">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What were the main causes of the Boxer Rebellion in China?</a:t>
                      </a:r>
                      <a:endParaRPr sz="1200">
                        <a:latin typeface="Inter"/>
                        <a:ea typeface="Inter"/>
                        <a:cs typeface="Inter"/>
                        <a:sym typeface="Inter"/>
                      </a:endParaRPr>
                    </a:p>
                  </a:txBody>
                  <a:tcPr marT="91425" marB="91425" marR="91425" marL="91425" anchor="ctr">
                    <a:solidFill>
                      <a:srgbClr val="D9D9D9"/>
                    </a:solidFill>
                  </a:tcPr>
                </a:tc>
              </a:tr>
              <a:tr h="2410575">
                <a:tc>
                  <a:txBody>
                    <a:bodyPr/>
                    <a:lstStyle/>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779125">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3. How did foreign nations respond to the Boxer Rebellion?</a:t>
                      </a:r>
                      <a:endParaRPr sz="12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4. Why do you think the Boxer Rebellion targeted both foreigners and Chinese Christians specifically?</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779125">
                <a:tc>
                  <a:txBody>
                    <a:bodyPr/>
                    <a:lstStyle/>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20" name="Google Shape;120;p26"/>
          <p:cNvSpPr txBox="1"/>
          <p:nvPr/>
        </p:nvSpPr>
        <p:spPr>
          <a:xfrm>
            <a:off x="338625" y="7758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4" name="Shape 124"/>
        <p:cNvGrpSpPr/>
        <p:nvPr/>
      </p:nvGrpSpPr>
      <p:grpSpPr>
        <a:xfrm>
          <a:off x="0" y="0"/>
          <a:ext cx="0" cy="0"/>
          <a:chOff x="0" y="0"/>
          <a:chExt cx="0" cy="0"/>
        </a:xfrm>
      </p:grpSpPr>
      <p:pic>
        <p:nvPicPr>
          <p:cNvPr id="125" name="Google Shape;125;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6" name="Google Shape;126;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7" name="Google Shape;127;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8" name="Google Shape;128;p27"/>
          <p:cNvSpPr txBox="1"/>
          <p:nvPr/>
        </p:nvSpPr>
        <p:spPr>
          <a:xfrm>
            <a:off x="455250" y="795075"/>
            <a:ext cx="68619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rebellions. Include details about the causes, key players, and other historical events.</a:t>
            </a:r>
            <a:endParaRPr>
              <a:latin typeface="Halant"/>
              <a:ea typeface="Halant"/>
              <a:cs typeface="Halant"/>
              <a:sym typeface="Halant"/>
            </a:endParaRPr>
          </a:p>
        </p:txBody>
      </p:sp>
      <p:sp>
        <p:nvSpPr>
          <p:cNvPr id="129" name="Google Shape;129;p27"/>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Contextualization &amp; Causation</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Rebellions Against Imperialism Worksheet</a:t>
            </a:r>
            <a:endParaRPr sz="1900">
              <a:solidFill>
                <a:schemeClr val="dk1"/>
              </a:solidFill>
              <a:latin typeface="Plus Jakarta Sans"/>
              <a:ea typeface="Plus Jakarta Sans"/>
              <a:cs typeface="Plus Jakarta Sans"/>
              <a:sym typeface="Plus Jakarta Sans"/>
            </a:endParaRPr>
          </a:p>
        </p:txBody>
      </p:sp>
      <p:pic>
        <p:nvPicPr>
          <p:cNvPr id="130" name="Google Shape;130;p27"/>
          <p:cNvPicPr preferRelativeResize="0"/>
          <p:nvPr/>
        </p:nvPicPr>
        <p:blipFill>
          <a:blip r:embed="rId4">
            <a:alphaModFix/>
          </a:blip>
          <a:stretch>
            <a:fillRect/>
          </a:stretch>
        </p:blipFill>
        <p:spPr>
          <a:xfrm>
            <a:off x="216272" y="154797"/>
            <a:ext cx="1056536" cy="438114"/>
          </a:xfrm>
          <a:prstGeom prst="rect">
            <a:avLst/>
          </a:prstGeom>
          <a:noFill/>
          <a:ln>
            <a:noFill/>
          </a:ln>
        </p:spPr>
      </p:pic>
      <p:graphicFrame>
        <p:nvGraphicFramePr>
          <p:cNvPr id="131" name="Google Shape;131;p27"/>
          <p:cNvGraphicFramePr/>
          <p:nvPr/>
        </p:nvGraphicFramePr>
        <p:xfrm>
          <a:off x="976500" y="1515325"/>
          <a:ext cx="3000000" cy="3000000"/>
        </p:xfrm>
        <a:graphic>
          <a:graphicData uri="http://schemas.openxmlformats.org/drawingml/2006/table">
            <a:tbl>
              <a:tblPr>
                <a:noFill/>
                <a:tableStyleId>{ABD72422-A61F-450E-8BD7-2F93134A642A}</a:tableStyleId>
              </a:tblPr>
              <a:tblGrid>
                <a:gridCol w="5836650"/>
              </a:tblGrid>
              <a:tr h="378450">
                <a:tc>
                  <a:txBody>
                    <a:bodyPr/>
                    <a:lstStyle/>
                    <a:p>
                      <a:pPr indent="0" lvl="0" marL="0" rtl="0" algn="ctr">
                        <a:spcBef>
                          <a:spcPts val="0"/>
                        </a:spcBef>
                        <a:spcAft>
                          <a:spcPts val="0"/>
                        </a:spcAft>
                        <a:buNone/>
                      </a:pPr>
                      <a:r>
                        <a:rPr b="1" lang="en" sz="1300">
                          <a:latin typeface="Inter"/>
                          <a:ea typeface="Inter"/>
                          <a:cs typeface="Inter"/>
                          <a:sym typeface="Inter"/>
                        </a:rPr>
                        <a:t>Boxer Rebellion</a:t>
                      </a:r>
                      <a:endParaRPr b="1" sz="1300">
                        <a:latin typeface="Inter"/>
                        <a:ea typeface="Inter"/>
                        <a:cs typeface="Inter"/>
                        <a:sym typeface="Inter"/>
                      </a:endParaRPr>
                    </a:p>
                  </a:txBody>
                  <a:tcPr marT="91425" marB="91425" marR="91425" marL="91425">
                    <a:solidFill>
                      <a:srgbClr val="CCCCCC"/>
                    </a:solidFill>
                  </a:tcPr>
                </a:tc>
              </a:tr>
              <a:tr h="1301225">
                <a:tc>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r>
              <a:tr h="286150">
                <a:tc>
                  <a:txBody>
                    <a:bodyPr/>
                    <a:lstStyle/>
                    <a:p>
                      <a:pPr indent="0" lvl="0" marL="0" rtl="0" algn="ctr">
                        <a:spcBef>
                          <a:spcPts val="0"/>
                        </a:spcBef>
                        <a:spcAft>
                          <a:spcPts val="0"/>
                        </a:spcAft>
                        <a:buNone/>
                      </a:pPr>
                      <a:r>
                        <a:rPr b="1" lang="en" sz="1300">
                          <a:latin typeface="Inter"/>
                          <a:ea typeface="Inter"/>
                          <a:cs typeface="Inter"/>
                          <a:sym typeface="Inter"/>
                        </a:rPr>
                        <a:t>Sepoy Revolt</a:t>
                      </a:r>
                      <a:endParaRPr b="1" sz="1300">
                        <a:latin typeface="Inter"/>
                        <a:ea typeface="Inter"/>
                        <a:cs typeface="Inter"/>
                        <a:sym typeface="Inter"/>
                      </a:endParaRPr>
                    </a:p>
                  </a:txBody>
                  <a:tcPr marT="91425" marB="91425" marR="91425" marL="91425">
                    <a:solidFill>
                      <a:srgbClr val="CCCCCC"/>
                    </a:solidFill>
                  </a:tcPr>
                </a:tc>
              </a:tr>
              <a:tr h="1301225">
                <a:tc>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r>
              <a:tr h="347675">
                <a:tc>
                  <a:txBody>
                    <a:bodyPr/>
                    <a:lstStyle/>
                    <a:p>
                      <a:pPr indent="0" lvl="0" marL="0" rtl="0" algn="ctr">
                        <a:spcBef>
                          <a:spcPts val="0"/>
                        </a:spcBef>
                        <a:spcAft>
                          <a:spcPts val="0"/>
                        </a:spcAft>
                        <a:buNone/>
                      </a:pPr>
                      <a:r>
                        <a:rPr b="1" lang="en" sz="1300">
                          <a:latin typeface="Inter"/>
                          <a:ea typeface="Inter"/>
                          <a:cs typeface="Inter"/>
                          <a:sym typeface="Inter"/>
                        </a:rPr>
                        <a:t>Battle of Adwa</a:t>
                      </a:r>
                      <a:endParaRPr b="1" sz="1300">
                        <a:latin typeface="Inter"/>
                        <a:ea typeface="Inter"/>
                        <a:cs typeface="Inter"/>
                        <a:sym typeface="Inter"/>
                      </a:endParaRPr>
                    </a:p>
                  </a:txBody>
                  <a:tcPr marT="91425" marB="91425" marR="91425" marL="91425">
                    <a:solidFill>
                      <a:srgbClr val="CCCCCC"/>
                    </a:solidFill>
                  </a:tcPr>
                </a:tc>
              </a:tr>
              <a:tr h="1301225">
                <a:tc>
                  <a:txBody>
                    <a:bodyPr/>
                    <a:lstStyle/>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5" name="Shape 135"/>
        <p:cNvGrpSpPr/>
        <p:nvPr/>
      </p:nvGrpSpPr>
      <p:grpSpPr>
        <a:xfrm>
          <a:off x="0" y="0"/>
          <a:ext cx="0" cy="0"/>
          <a:chOff x="0" y="0"/>
          <a:chExt cx="0" cy="0"/>
        </a:xfrm>
      </p:grpSpPr>
      <p:sp>
        <p:nvSpPr>
          <p:cNvPr id="136" name="Google Shape;136;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137" name="Google Shape;137;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8" name="Google Shape;138;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9" name="Google Shape;139;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0" name="Google Shape;140;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1" name="Google Shape;141;p28"/>
          <p:cNvSpPr txBox="1"/>
          <p:nvPr/>
        </p:nvSpPr>
        <p:spPr>
          <a:xfrm>
            <a:off x="453699" y="1921075"/>
            <a:ext cx="1933500" cy="7161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Rationale: </a:t>
            </a:r>
            <a:endParaRPr sz="1500">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142" name="Google Shape;142;p28"/>
          <p:cNvSpPr txBox="1"/>
          <p:nvPr/>
        </p:nvSpPr>
        <p:spPr>
          <a:xfrm>
            <a:off x="5580580" y="3226520"/>
            <a:ext cx="1746300" cy="45504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Historical Event</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Rebellions Against Imperialism</a:t>
            </a:r>
            <a:r>
              <a:rPr b="1" lang="en" sz="1500">
                <a:latin typeface="Inter"/>
                <a:ea typeface="Inter"/>
                <a:cs typeface="Inter"/>
                <a:sym typeface="Inter"/>
              </a:rPr>
              <a:t> </a:t>
            </a:r>
            <a:endParaRPr b="1" sz="15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143" name="Google Shape;143;p28"/>
          <p:cNvSpPr txBox="1"/>
          <p:nvPr/>
        </p:nvSpPr>
        <p:spPr>
          <a:xfrm>
            <a:off x="2611075" y="5646300"/>
            <a:ext cx="2285400" cy="34362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44" name="Google Shape;144;p28"/>
          <p:cNvSpPr txBox="1"/>
          <p:nvPr/>
        </p:nvSpPr>
        <p:spPr>
          <a:xfrm>
            <a:off x="622750" y="2062825"/>
            <a:ext cx="1595400" cy="1666200"/>
          </a:xfrm>
          <a:prstGeom prst="rect">
            <a:avLst/>
          </a:prstGeom>
          <a:noFill/>
          <a:ln cap="flat" cmpd="sng" w="28575">
            <a:solidFill>
              <a:srgbClr val="38E0A4"/>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Cause:</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p:txBody>
      </p:sp>
      <p:sp>
        <p:nvSpPr>
          <p:cNvPr id="145" name="Google Shape;145;p28"/>
          <p:cNvSpPr txBox="1"/>
          <p:nvPr/>
        </p:nvSpPr>
        <p:spPr>
          <a:xfrm>
            <a:off x="2875430" y="1192767"/>
            <a:ext cx="18675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a:t>
            </a:r>
            <a:endParaRPr b="1" sz="1500">
              <a:latin typeface="Plus Jakarta Sans"/>
              <a:ea typeface="Plus Jakarta Sans"/>
              <a:cs typeface="Plus Jakarta Sans"/>
              <a:sym typeface="Plus Jakarta Sans"/>
            </a:endParaRPr>
          </a:p>
        </p:txBody>
      </p:sp>
      <p:cxnSp>
        <p:nvCxnSpPr>
          <p:cNvPr id="146" name="Google Shape;146;p28"/>
          <p:cNvCxnSpPr/>
          <p:nvPr/>
        </p:nvCxnSpPr>
        <p:spPr>
          <a:xfrm flipH="1" rot="10800000">
            <a:off x="2611075" y="5353350"/>
            <a:ext cx="2596200" cy="25200"/>
          </a:xfrm>
          <a:prstGeom prst="straightConnector1">
            <a:avLst/>
          </a:prstGeom>
          <a:noFill/>
          <a:ln cap="flat" cmpd="sng" w="19050">
            <a:solidFill>
              <a:srgbClr val="000000"/>
            </a:solidFill>
            <a:prstDash val="solid"/>
            <a:round/>
            <a:headEnd len="med" w="med" type="none"/>
            <a:tailEnd len="med" w="med" type="triangle"/>
          </a:ln>
        </p:spPr>
      </p:cxnSp>
      <p:cxnSp>
        <p:nvCxnSpPr>
          <p:cNvPr id="147" name="Google Shape;147;p28"/>
          <p:cNvCxnSpPr>
            <a:stCxn id="148" idx="3"/>
          </p:cNvCxnSpPr>
          <p:nvPr/>
        </p:nvCxnSpPr>
        <p:spPr>
          <a:xfrm>
            <a:off x="4896475" y="3500800"/>
            <a:ext cx="828900" cy="929400"/>
          </a:xfrm>
          <a:prstGeom prst="straightConnector1">
            <a:avLst/>
          </a:prstGeom>
          <a:noFill/>
          <a:ln cap="flat" cmpd="sng" w="9525">
            <a:solidFill>
              <a:srgbClr val="595959"/>
            </a:solidFill>
            <a:prstDash val="solid"/>
            <a:round/>
            <a:headEnd len="med" w="med" type="none"/>
            <a:tailEnd len="med" w="med" type="triangle"/>
          </a:ln>
        </p:spPr>
      </p:cxnSp>
      <p:cxnSp>
        <p:nvCxnSpPr>
          <p:cNvPr id="149" name="Google Shape;149;p28"/>
          <p:cNvCxnSpPr>
            <a:stCxn id="143" idx="3"/>
          </p:cNvCxnSpPr>
          <p:nvPr/>
        </p:nvCxnSpPr>
        <p:spPr>
          <a:xfrm flipH="1" rot="10800000">
            <a:off x="4896475" y="6438600"/>
            <a:ext cx="795900" cy="925800"/>
          </a:xfrm>
          <a:prstGeom prst="straightConnector1">
            <a:avLst/>
          </a:prstGeom>
          <a:noFill/>
          <a:ln cap="flat" cmpd="sng" w="9525">
            <a:solidFill>
              <a:srgbClr val="595959"/>
            </a:solidFill>
            <a:prstDash val="solid"/>
            <a:round/>
            <a:headEnd len="med" w="med" type="none"/>
            <a:tailEnd len="med" w="med" type="triangle"/>
          </a:ln>
        </p:spPr>
      </p:cxnSp>
      <p:sp>
        <p:nvSpPr>
          <p:cNvPr id="150" name="Google Shape;150;p28"/>
          <p:cNvSpPr txBox="1"/>
          <p:nvPr/>
        </p:nvSpPr>
        <p:spPr>
          <a:xfrm>
            <a:off x="4983200" y="992625"/>
            <a:ext cx="2335500" cy="20316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Determine three causes for rebellions against imperialism and mark what type of cause it is (economic, political, or cultural). Label each cause of rebellions against imperialism. Be sure to explain why you believe the primary cause is the most important.</a:t>
            </a:r>
            <a:endParaRPr i="1" sz="1200">
              <a:latin typeface="Plus Jakarta Sans"/>
              <a:ea typeface="Plus Jakarta Sans"/>
              <a:cs typeface="Plus Jakarta Sans"/>
              <a:sym typeface="Plus Jakarta Sans"/>
            </a:endParaRPr>
          </a:p>
        </p:txBody>
      </p:sp>
      <p:sp>
        <p:nvSpPr>
          <p:cNvPr id="148" name="Google Shape;148;p28"/>
          <p:cNvSpPr txBox="1"/>
          <p:nvPr/>
        </p:nvSpPr>
        <p:spPr>
          <a:xfrm>
            <a:off x="2611075" y="1924150"/>
            <a:ext cx="2285400" cy="3153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pic>
        <p:nvPicPr>
          <p:cNvPr id="151" name="Google Shape;151;p28"/>
          <p:cNvPicPr preferRelativeResize="0"/>
          <p:nvPr/>
        </p:nvPicPr>
        <p:blipFill>
          <a:blip r:embed="rId5">
            <a:alphaModFix/>
          </a:blip>
          <a:stretch>
            <a:fillRect/>
          </a:stretch>
        </p:blipFill>
        <p:spPr>
          <a:xfrm>
            <a:off x="453701" y="992626"/>
            <a:ext cx="822875" cy="822875"/>
          </a:xfrm>
          <a:prstGeom prst="rect">
            <a:avLst/>
          </a:prstGeom>
          <a:noFill/>
          <a:ln>
            <a:noFill/>
          </a:ln>
        </p:spPr>
      </p:pic>
      <p:sp>
        <p:nvSpPr>
          <p:cNvPr id="152" name="Google Shape;152;p28"/>
          <p:cNvSpPr txBox="1"/>
          <p:nvPr/>
        </p:nvSpPr>
        <p:spPr>
          <a:xfrm>
            <a:off x="640600" y="7878800"/>
            <a:ext cx="1559700" cy="10485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Circle Type of Cause:</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Economic</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Political</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Cultural</a:t>
            </a:r>
            <a:endParaRPr sz="1000">
              <a:solidFill>
                <a:schemeClr val="dk1"/>
              </a:solidFill>
              <a:latin typeface="Inter"/>
              <a:ea typeface="Inter"/>
              <a:cs typeface="Inter"/>
              <a:sym typeface="Inter"/>
            </a:endParaRPr>
          </a:p>
        </p:txBody>
      </p:sp>
      <p:sp>
        <p:nvSpPr>
          <p:cNvPr id="153" name="Google Shape;153;p28"/>
          <p:cNvSpPr txBox="1"/>
          <p:nvPr/>
        </p:nvSpPr>
        <p:spPr>
          <a:xfrm>
            <a:off x="2925800" y="7937700"/>
            <a:ext cx="1559700" cy="10485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Circle Type of Cause:</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Economic</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Political</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Cultural</a:t>
            </a:r>
            <a:endParaRPr sz="1000">
              <a:solidFill>
                <a:schemeClr val="dk1"/>
              </a:solidFill>
              <a:latin typeface="Inter"/>
              <a:ea typeface="Inter"/>
              <a:cs typeface="Inter"/>
              <a:sym typeface="Inter"/>
            </a:endParaRPr>
          </a:p>
        </p:txBody>
      </p:sp>
      <p:sp>
        <p:nvSpPr>
          <p:cNvPr id="154" name="Google Shape;154;p28"/>
          <p:cNvSpPr txBox="1"/>
          <p:nvPr/>
        </p:nvSpPr>
        <p:spPr>
          <a:xfrm>
            <a:off x="2925925" y="3904500"/>
            <a:ext cx="1559700" cy="10485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Circle Type of Cause:</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Economic</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Political</a:t>
            </a:r>
            <a:endParaRPr sz="1000">
              <a:solidFill>
                <a:schemeClr val="dk1"/>
              </a:solidFill>
              <a:latin typeface="Inter"/>
              <a:ea typeface="Inter"/>
              <a:cs typeface="Inter"/>
              <a:sym typeface="Inter"/>
            </a:endParaRPr>
          </a:p>
          <a:p>
            <a:pPr indent="0" lvl="0" marL="0" rtl="0" algn="ctr">
              <a:lnSpc>
                <a:spcPct val="150000"/>
              </a:lnSpc>
              <a:spcBef>
                <a:spcPts val="0"/>
              </a:spcBef>
              <a:spcAft>
                <a:spcPts val="0"/>
              </a:spcAft>
              <a:buNone/>
            </a:pPr>
            <a:r>
              <a:rPr lang="en" sz="1000">
                <a:solidFill>
                  <a:schemeClr val="dk1"/>
                </a:solidFill>
                <a:latin typeface="Inter"/>
                <a:ea typeface="Inter"/>
                <a:cs typeface="Inter"/>
                <a:sym typeface="Inter"/>
              </a:rPr>
              <a:t>Cultural</a:t>
            </a:r>
            <a:endParaRPr sz="10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